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75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87" r:id="rId15"/>
    <p:sldId id="267" r:id="rId16"/>
    <p:sldId id="270" r:id="rId17"/>
    <p:sldId id="294" r:id="rId18"/>
    <p:sldId id="288" r:id="rId19"/>
    <p:sldId id="289" r:id="rId20"/>
    <p:sldId id="290" r:id="rId21"/>
    <p:sldId id="291" r:id="rId22"/>
    <p:sldId id="268" r:id="rId23"/>
    <p:sldId id="271" r:id="rId24"/>
    <p:sldId id="269" r:id="rId25"/>
    <p:sldId id="273" r:id="rId26"/>
    <p:sldId id="275" r:id="rId27"/>
    <p:sldId id="295" r:id="rId28"/>
    <p:sldId id="292" r:id="rId29"/>
    <p:sldId id="293" r:id="rId30"/>
    <p:sldId id="285" r:id="rId31"/>
    <p:sldId id="272" r:id="rId32"/>
    <p:sldId id="296" r:id="rId33"/>
    <p:sldId id="286" r:id="rId34"/>
    <p:sldId id="297" r:id="rId35"/>
    <p:sldId id="298" r:id="rId36"/>
    <p:sldId id="299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wmf"/><Relationship Id="rId1" Type="http://schemas.openxmlformats.org/officeDocument/2006/relationships/image" Target="../media/image42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wmf"/><Relationship Id="rId1" Type="http://schemas.openxmlformats.org/officeDocument/2006/relationships/image" Target="../media/image44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image" Target="../media/image2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image" Target="../media/image37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857364"/>
            <a:ext cx="7429552" cy="1470025"/>
          </a:xfrm>
        </p:spPr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08" y="5500702"/>
            <a:ext cx="5000660" cy="1143008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991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732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195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68346"/>
          </a:xfrm>
        </p:spPr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358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3C9FB9F7-15C8-4AC7-ACE0-87CF32387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68346"/>
          </a:xfrm>
        </p:spPr>
        <p:txBody>
          <a:bodyPr/>
          <a:lstStyle>
            <a:lvl1pPr>
              <a:defRPr b="1" cap="none" spc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358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832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955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502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390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25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709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784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17.03.2020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CC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032" name="Rectangle 8"/>
            <p:cNvSpPr>
              <a:spLocks noChangeArrowheads="1"/>
            </p:cNvSpPr>
            <p:nvPr/>
          </p:nvSpPr>
          <p:spPr bwMode="auto">
            <a:xfrm>
              <a:off x="1968" y="4224"/>
              <a:ext cx="3792" cy="96"/>
            </a:xfrm>
            <a:prstGeom prst="rect">
              <a:avLst/>
            </a:prstGeom>
            <a:gradFill rotWithShape="0">
              <a:gsLst>
                <a:gs pos="0">
                  <a:srgbClr val="EBD7FF"/>
                </a:gs>
                <a:gs pos="100000">
                  <a:srgbClr val="0099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33" name="Rectangle 9"/>
            <p:cNvSpPr>
              <a:spLocks noChangeArrowheads="1"/>
            </p:cNvSpPr>
            <p:nvPr/>
          </p:nvSpPr>
          <p:spPr bwMode="auto">
            <a:xfrm>
              <a:off x="5520" y="1248"/>
              <a:ext cx="240" cy="2688"/>
            </a:xfrm>
            <a:prstGeom prst="rect">
              <a:avLst/>
            </a:prstGeom>
            <a:gradFill rotWithShape="0">
              <a:gsLst>
                <a:gs pos="0">
                  <a:srgbClr val="C1E7CE"/>
                </a:gs>
                <a:gs pos="100000">
                  <a:srgbClr val="339966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34" name="Rectangle 10"/>
            <p:cNvSpPr>
              <a:spLocks noChangeArrowheads="1"/>
            </p:cNvSpPr>
            <p:nvPr/>
          </p:nvSpPr>
          <p:spPr bwMode="auto">
            <a:xfrm>
              <a:off x="0" y="3312"/>
              <a:ext cx="288" cy="9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35" name="Rectangle 11"/>
            <p:cNvSpPr>
              <a:spLocks noChangeArrowheads="1"/>
            </p:cNvSpPr>
            <p:nvPr/>
          </p:nvSpPr>
          <p:spPr bwMode="auto">
            <a:xfrm>
              <a:off x="0" y="3408"/>
              <a:ext cx="288" cy="912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36" name="Rectangle 12"/>
            <p:cNvSpPr>
              <a:spLocks noChangeArrowheads="1"/>
            </p:cNvSpPr>
            <p:nvPr/>
          </p:nvSpPr>
          <p:spPr bwMode="auto">
            <a:xfrm>
              <a:off x="5520" y="0"/>
              <a:ext cx="240" cy="124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37" name="Rectangle 13"/>
            <p:cNvSpPr>
              <a:spLocks noChangeArrowheads="1"/>
            </p:cNvSpPr>
            <p:nvPr/>
          </p:nvSpPr>
          <p:spPr bwMode="auto">
            <a:xfrm>
              <a:off x="3600" y="0"/>
              <a:ext cx="1920" cy="192"/>
            </a:xfrm>
            <a:prstGeom prst="rect">
              <a:avLst/>
            </a:prstGeom>
            <a:solidFill>
              <a:srgbClr val="CAC9A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38" name="Rectangle 14"/>
            <p:cNvSpPr>
              <a:spLocks noChangeArrowheads="1"/>
            </p:cNvSpPr>
            <p:nvPr/>
          </p:nvSpPr>
          <p:spPr bwMode="auto">
            <a:xfrm>
              <a:off x="288" y="192"/>
              <a:ext cx="336" cy="480"/>
            </a:xfrm>
            <a:prstGeom prst="rect">
              <a:avLst/>
            </a:prstGeom>
            <a:solidFill>
              <a:schemeClr val="folHlink"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39" name="Rectangle 15"/>
            <p:cNvSpPr>
              <a:spLocks noChangeArrowheads="1"/>
            </p:cNvSpPr>
            <p:nvPr/>
          </p:nvSpPr>
          <p:spPr bwMode="auto">
            <a:xfrm>
              <a:off x="0" y="672"/>
              <a:ext cx="288" cy="2640"/>
            </a:xfrm>
            <a:prstGeom prst="rect">
              <a:avLst/>
            </a:prstGeom>
            <a:gradFill rotWithShape="0">
              <a:gsLst>
                <a:gs pos="0">
                  <a:srgbClr val="C1AE8F"/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40" name="Rectangle 16"/>
            <p:cNvSpPr>
              <a:spLocks noChangeArrowheads="1"/>
            </p:cNvSpPr>
            <p:nvPr/>
          </p:nvSpPr>
          <p:spPr bwMode="auto">
            <a:xfrm>
              <a:off x="0" y="192"/>
              <a:ext cx="288" cy="48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41" name="Rectangle 17"/>
            <p:cNvSpPr>
              <a:spLocks noChangeArrowheads="1"/>
            </p:cNvSpPr>
            <p:nvPr/>
          </p:nvSpPr>
          <p:spPr bwMode="auto">
            <a:xfrm>
              <a:off x="0" y="0"/>
              <a:ext cx="624" cy="192"/>
            </a:xfrm>
            <a:prstGeom prst="rect">
              <a:avLst/>
            </a:prstGeom>
            <a:solidFill>
              <a:srgbClr val="99CC00"/>
            </a:solidFill>
            <a:ln w="19050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42" name="Rectangle 18"/>
            <p:cNvSpPr>
              <a:spLocks noChangeArrowheads="1"/>
            </p:cNvSpPr>
            <p:nvPr/>
          </p:nvSpPr>
          <p:spPr bwMode="auto">
            <a:xfrm>
              <a:off x="624" y="0"/>
              <a:ext cx="2976" cy="19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solidFill>
                  <a:srgbClr val="000000"/>
                </a:solidFill>
                <a:latin typeface="굴림" pitchFamily="50" charset="-127"/>
                <a:cs typeface="+mn-cs"/>
              </a:endParaRPr>
            </a:p>
          </p:txBody>
        </p:sp>
        <p:sp>
          <p:nvSpPr>
            <p:cNvPr id="1043" name="Line 19"/>
            <p:cNvSpPr>
              <a:spLocks noChangeShapeType="1"/>
            </p:cNvSpPr>
            <p:nvPr/>
          </p:nvSpPr>
          <p:spPr bwMode="auto">
            <a:xfrm flipV="1">
              <a:off x="288" y="192"/>
              <a:ext cx="0" cy="4128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4" name="Line 20"/>
            <p:cNvSpPr>
              <a:spLocks noChangeShapeType="1"/>
            </p:cNvSpPr>
            <p:nvPr/>
          </p:nvSpPr>
          <p:spPr bwMode="auto">
            <a:xfrm>
              <a:off x="288" y="4224"/>
              <a:ext cx="5472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5" name="Line 21"/>
            <p:cNvSpPr>
              <a:spLocks noChangeShapeType="1"/>
            </p:cNvSpPr>
            <p:nvPr/>
          </p:nvSpPr>
          <p:spPr bwMode="auto">
            <a:xfrm flipV="1">
              <a:off x="5520" y="0"/>
              <a:ext cx="0" cy="4224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6" name="Line 22"/>
            <p:cNvSpPr>
              <a:spLocks noChangeShapeType="1"/>
            </p:cNvSpPr>
            <p:nvPr/>
          </p:nvSpPr>
          <p:spPr bwMode="auto">
            <a:xfrm>
              <a:off x="0" y="192"/>
              <a:ext cx="5760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7" name="Line 23"/>
            <p:cNvSpPr>
              <a:spLocks noChangeShapeType="1"/>
            </p:cNvSpPr>
            <p:nvPr/>
          </p:nvSpPr>
          <p:spPr bwMode="auto">
            <a:xfrm flipH="1">
              <a:off x="3600" y="288"/>
              <a:ext cx="216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8" name="Line 24"/>
            <p:cNvSpPr>
              <a:spLocks noChangeShapeType="1"/>
            </p:cNvSpPr>
            <p:nvPr/>
          </p:nvSpPr>
          <p:spPr bwMode="auto">
            <a:xfrm flipV="1">
              <a:off x="3600" y="0"/>
              <a:ext cx="0" cy="288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49" name="Line 25"/>
            <p:cNvSpPr>
              <a:spLocks noChangeShapeType="1"/>
            </p:cNvSpPr>
            <p:nvPr/>
          </p:nvSpPr>
          <p:spPr bwMode="auto">
            <a:xfrm>
              <a:off x="5520" y="1248"/>
              <a:ext cx="24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0" name="Line 26"/>
            <p:cNvSpPr>
              <a:spLocks noChangeShapeType="1"/>
            </p:cNvSpPr>
            <p:nvPr/>
          </p:nvSpPr>
          <p:spPr bwMode="auto">
            <a:xfrm>
              <a:off x="624" y="0"/>
              <a:ext cx="0" cy="672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1" name="Line 27"/>
            <p:cNvSpPr>
              <a:spLocks noChangeShapeType="1"/>
            </p:cNvSpPr>
            <p:nvPr/>
          </p:nvSpPr>
          <p:spPr bwMode="auto">
            <a:xfrm flipH="1">
              <a:off x="0" y="672"/>
              <a:ext cx="624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2" name="Line 28"/>
            <p:cNvSpPr>
              <a:spLocks noChangeShapeType="1"/>
            </p:cNvSpPr>
            <p:nvPr/>
          </p:nvSpPr>
          <p:spPr bwMode="auto">
            <a:xfrm flipV="1">
              <a:off x="1680" y="3936"/>
              <a:ext cx="0" cy="384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3" name="Line 29"/>
            <p:cNvSpPr>
              <a:spLocks noChangeShapeType="1"/>
            </p:cNvSpPr>
            <p:nvPr/>
          </p:nvSpPr>
          <p:spPr bwMode="auto">
            <a:xfrm>
              <a:off x="1680" y="3936"/>
              <a:ext cx="4080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4" name="Line 30"/>
            <p:cNvSpPr>
              <a:spLocks noChangeShapeType="1"/>
            </p:cNvSpPr>
            <p:nvPr/>
          </p:nvSpPr>
          <p:spPr bwMode="auto">
            <a:xfrm flipH="1">
              <a:off x="0" y="3312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55" name="Line 31"/>
            <p:cNvSpPr>
              <a:spLocks noChangeShapeType="1"/>
            </p:cNvSpPr>
            <p:nvPr/>
          </p:nvSpPr>
          <p:spPr bwMode="auto">
            <a:xfrm flipH="1">
              <a:off x="0" y="3408"/>
              <a:ext cx="288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64275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64275"/>
            <a:ext cx="2895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67450"/>
            <a:ext cx="213360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08080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D6D7EE0-6711-445A-8891-FCD696380E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800">
          <a:solidFill>
            <a:schemeClr val="bg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400">
          <a:solidFill>
            <a:schemeClr val="bg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Century Gothic" pitchFamily="34" charset="0"/>
        <a:buChar char="□"/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0.wmf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2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5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24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7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26.w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2.wmf"/><Relationship Id="rId4" Type="http://schemas.openxmlformats.org/officeDocument/2006/relationships/oleObject" Target="../embeddings/oleObject10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5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3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8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37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0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9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3.wmf"/><Relationship Id="rId5" Type="http://schemas.openxmlformats.org/officeDocument/2006/relationships/oleObject" Target="../embeddings/oleObject19.bin"/><Relationship Id="rId4" Type="http://schemas.openxmlformats.org/officeDocument/2006/relationships/image" Target="../media/image42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5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44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46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51.wmf"/><Relationship Id="rId4" Type="http://schemas.openxmlformats.org/officeDocument/2006/relationships/image" Target="../media/image48.wmf"/><Relationship Id="rId9" Type="http://schemas.openxmlformats.org/officeDocument/2006/relationships/oleObject" Target="../embeddings/oleObject27.bin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357430"/>
            <a:ext cx="7429552" cy="1470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Методы  интегрирования</a:t>
            </a:r>
            <a:endParaRPr lang="ru-RU" sz="54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sz="20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928926" y="214290"/>
            <a:ext cx="28133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chemeClr val="accent4">
                    <a:lumMod val="50000"/>
                  </a:schemeClr>
                </a:solidFill>
              </a:rPr>
              <a:t>ЕН.01  МАТЕМАТИКА</a:t>
            </a:r>
            <a:endParaRPr lang="ru-RU" sz="2000" b="1" i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основных интегралов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500173"/>
          <a:ext cx="8215370" cy="3500463"/>
        </p:xfrm>
        <a:graphic>
          <a:graphicData uri="http://schemas.openxmlformats.org/drawingml/2006/table">
            <a:tbl>
              <a:tblPr/>
              <a:tblGrid>
                <a:gridCol w="4122302"/>
                <a:gridCol w="4093068"/>
              </a:tblGrid>
              <a:tr h="428629"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 smtClean="0"/>
                        <a:t>Функция</a:t>
                      </a:r>
                      <a:endParaRPr lang="ru-RU" sz="2800" b="1" dirty="0"/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/>
                        <a:t>Интеграл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0667">
                <a:tc rowSpan="2">
                  <a:txBody>
                    <a:bodyPr/>
                    <a:lstStyle/>
                    <a:p>
                      <a:pPr algn="ctr"/>
                      <a:endParaRPr lang="ru-RU" sz="2800" b="1" i="1" u="none" strike="noStrike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3200" b="1" i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Обратные   </a:t>
                      </a:r>
                    </a:p>
                    <a:p>
                      <a:pPr algn="ctr"/>
                      <a:r>
                        <a:rPr lang="ru-RU" sz="2800" b="1" i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тригонометрические</a:t>
                      </a:r>
                    </a:p>
                    <a:p>
                      <a:pPr algn="ctr"/>
                      <a:endParaRPr lang="ru-RU" sz="28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716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2530" name="Picture 2" descr="http://gigabaza.ru/images/72/142126/m33adf92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178835"/>
            <a:ext cx="3857652" cy="964413"/>
          </a:xfrm>
          <a:prstGeom prst="rect">
            <a:avLst/>
          </a:prstGeom>
          <a:noFill/>
        </p:spPr>
      </p:pic>
      <p:pic>
        <p:nvPicPr>
          <p:cNvPr id="22532" name="Picture 4" descr="http://gigabaza.ru/images/72/142126/451ff79f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643314"/>
            <a:ext cx="3884234" cy="1000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Основные методы интегрирования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Непосредственное интегрирование</a:t>
            </a:r>
            <a:endParaRPr lang="ru-RU" sz="5400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sz="2800" b="1" i="1" dirty="0" smtClean="0"/>
              <a:t>      </a:t>
            </a:r>
            <a:r>
              <a:rPr lang="ru-RU" sz="2800" b="1" i="1" dirty="0" smtClean="0">
                <a:solidFill>
                  <a:srgbClr val="FF0000"/>
                </a:solidFill>
              </a:rPr>
              <a:t>Непосредственное   интегрирование  </a:t>
            </a:r>
            <a:r>
              <a:rPr lang="ru-RU" sz="2800" b="1" i="1" dirty="0" smtClean="0"/>
              <a:t>– это метод,  основанный  на    применении тождественных     преобразований подынтегральной   функции,   а    также основных   свойств    неопределенного интеграла    и   табличных     интегралов.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Непосредственное интегрирование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Наиболее   часто    используются следующие     преобразования подынтегральной      функции: 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Деление    числителя   на   знаменатель </a:t>
            </a:r>
            <a:r>
              <a:rPr lang="ru-RU" b="1" i="1" dirty="0" err="1" smtClean="0"/>
              <a:t>почленно</a:t>
            </a:r>
            <a:r>
              <a:rPr lang="ru-RU" b="1" i="1" dirty="0" smtClean="0"/>
              <a:t>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Применение    формул   сокращенного умножения;</a:t>
            </a:r>
          </a:p>
          <a:p>
            <a:pPr>
              <a:buFont typeface="Wingdings" pitchFamily="2" charset="2"/>
              <a:buChar char="ü"/>
            </a:pPr>
            <a:r>
              <a:rPr lang="ru-RU" b="1" i="1" dirty="0" smtClean="0"/>
              <a:t>Применение   тригонометрических тождеств.</a:t>
            </a:r>
          </a:p>
          <a:p>
            <a:endParaRPr lang="ru-RU" b="1" i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u="sng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Пример № 1.</a:t>
            </a:r>
            <a:r>
              <a:rPr lang="ru-RU" sz="28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Найти</a:t>
            </a:r>
            <a:r>
              <a:rPr lang="en-US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неопределенный </a:t>
            </a:r>
            <a:r>
              <a:rPr lang="en-US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интеграл методом</a:t>
            </a:r>
            <a:r>
              <a:rPr lang="en-US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непосредственного </a:t>
            </a:r>
            <a:r>
              <a:rPr lang="en-US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интегрирования.</a:t>
            </a:r>
            <a:endParaRPr lang="ru-RU" sz="2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14554"/>
            <a:ext cx="8929718" cy="3911609"/>
          </a:xfrm>
        </p:spPr>
        <p:txBody>
          <a:bodyPr/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Используя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свойство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неопределенного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интеграла, вынесем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знак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интеграла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постоянный множитель. </a:t>
            </a: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Затем,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выполняя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элементарные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математические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преобразования,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приведем подынтегральную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функцию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степенному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виду: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://gigabaza.ru/images/72/142126/52c144f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1500174"/>
            <a:ext cx="1928826" cy="746642"/>
          </a:xfrm>
          <a:prstGeom prst="rect">
            <a:avLst/>
          </a:prstGeom>
          <a:noFill/>
        </p:spPr>
      </p:pic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28596" y="5286388"/>
          <a:ext cx="8428038" cy="1303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Формула" r:id="rId4" imgW="3365280" imgH="520560" progId="Equation.3">
                  <p:embed/>
                </p:oleObj>
              </mc:Choice>
              <mc:Fallback>
                <p:oleObj name="Формула" r:id="rId4" imgW="3365280" imgH="5205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5286388"/>
                        <a:ext cx="8428038" cy="1303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3643306" cy="57150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Пример № 2.</a:t>
            </a:r>
            <a:endParaRPr lang="ru-RU" sz="4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</p:nvPr>
        </p:nvGraphicFramePr>
        <p:xfrm>
          <a:off x="4347944" y="95532"/>
          <a:ext cx="2510072" cy="11188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8" name="Формула" r:id="rId3" imgW="1054080" imgH="469800" progId="Equation.3">
                  <p:embed/>
                </p:oleObj>
              </mc:Choice>
              <mc:Fallback>
                <p:oleObj name="Формула" r:id="rId3" imgW="1054080" imgH="469800" progId="Equation.3">
                  <p:embed/>
                  <p:pic>
                    <p:nvPicPr>
                      <p:cNvPr id="0" name="Содержимое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7944" y="95532"/>
                        <a:ext cx="2510072" cy="11188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39" name="Содержимое 3"/>
          <p:cNvGraphicFramePr>
            <a:graphicFrameLocks noChangeAspect="1"/>
          </p:cNvGraphicFramePr>
          <p:nvPr/>
        </p:nvGraphicFramePr>
        <p:xfrm>
          <a:off x="2214546" y="1571612"/>
          <a:ext cx="6391275" cy="4705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69" name="Формула" r:id="rId5" imgW="2692080" imgH="1981080" progId="Equation.3">
                  <p:embed/>
                </p:oleObj>
              </mc:Choice>
              <mc:Fallback>
                <p:oleObj name="Формула" r:id="rId5" imgW="2692080" imgH="19810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4546" y="1571612"/>
                        <a:ext cx="6391275" cy="4705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28596" y="1285860"/>
            <a:ext cx="2003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C00000"/>
                </a:solidFill>
              </a:rPr>
              <a:t>Решение: 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Пример № 3.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</p:nvPr>
        </p:nvGraphicFramePr>
        <p:xfrm>
          <a:off x="571472" y="1500174"/>
          <a:ext cx="2614694" cy="9336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2" name="Формула" r:id="rId3" imgW="888840" imgH="317160" progId="Equation.3">
                  <p:embed/>
                </p:oleObj>
              </mc:Choice>
              <mc:Fallback>
                <p:oleObj name="Формула" r:id="rId3" imgW="888840" imgH="317160" progId="Equation.3">
                  <p:embed/>
                  <p:pic>
                    <p:nvPicPr>
                      <p:cNvPr id="0" name="Содержимое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472" y="1500174"/>
                        <a:ext cx="2614694" cy="9336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428992" y="2500306"/>
            <a:ext cx="1901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Решение: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58371" name="Содержимое 3"/>
          <p:cNvGraphicFramePr>
            <a:graphicFrameLocks noChangeAspect="1"/>
          </p:cNvGraphicFramePr>
          <p:nvPr/>
        </p:nvGraphicFramePr>
        <p:xfrm>
          <a:off x="1000100" y="3857628"/>
          <a:ext cx="7277100" cy="2151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493" name="Формула" r:id="rId5" imgW="2920680" imgH="863280" progId="Equation.3">
                  <p:embed/>
                </p:oleObj>
              </mc:Choice>
              <mc:Fallback>
                <p:oleObj name="Формула" r:id="rId5" imgW="2920680" imgH="8632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00" y="3857628"/>
                        <a:ext cx="7277100" cy="2151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85794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Пример № 4.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4" name="Содержимое 3"/>
          <p:cNvGraphicFramePr>
            <a:graphicFrameLocks noGrp="1" noChangeAspect="1"/>
          </p:cNvGraphicFramePr>
          <p:nvPr>
            <p:ph idx="1"/>
          </p:nvPr>
        </p:nvGraphicFramePr>
        <p:xfrm>
          <a:off x="928662" y="1428736"/>
          <a:ext cx="2036762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6" name="Формула" r:id="rId3" imgW="609480" imgH="279360" progId="Equation.3">
                  <p:embed/>
                </p:oleObj>
              </mc:Choice>
              <mc:Fallback>
                <p:oleObj name="Формула" r:id="rId3" imgW="609480" imgH="279360" progId="Equation.3">
                  <p:embed/>
                  <p:pic>
                    <p:nvPicPr>
                      <p:cNvPr id="0" name="Содержимое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8662" y="1428736"/>
                        <a:ext cx="2036762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00430" y="2357430"/>
            <a:ext cx="1901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Решение: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58371" name="Содержимое 3"/>
          <p:cNvGraphicFramePr>
            <a:graphicFrameLocks noChangeAspect="1"/>
          </p:cNvGraphicFramePr>
          <p:nvPr/>
        </p:nvGraphicFramePr>
        <p:xfrm>
          <a:off x="785786" y="3357562"/>
          <a:ext cx="7672780" cy="27146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517" name="Формула" r:id="rId5" imgW="2438280" imgH="863280" progId="Equation.3">
                  <p:embed/>
                </p:oleObj>
              </mc:Choice>
              <mc:Fallback>
                <p:oleObj name="Формула" r:id="rId5" imgW="2438280" imgH="8632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3357562"/>
                        <a:ext cx="7672780" cy="271464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2500306"/>
            <a:ext cx="7429552" cy="1470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Метод   подстановки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697427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Первообразной функцией</a:t>
            </a:r>
            <a:r>
              <a:rPr lang="ru-RU" b="1" i="1" dirty="0" smtClean="0"/>
              <a:t> по отношению к данной функции  у = </a:t>
            </a:r>
            <a:r>
              <a:rPr lang="en-US" b="1" i="1" dirty="0" smtClean="0"/>
              <a:t>f(x) </a:t>
            </a:r>
            <a:r>
              <a:rPr lang="ru-RU" b="1" i="1" dirty="0" smtClean="0"/>
              <a:t>называется такая функция </a:t>
            </a:r>
            <a:r>
              <a:rPr lang="en-US" b="1" i="1" dirty="0" smtClean="0"/>
              <a:t>F(x)</a:t>
            </a:r>
            <a:r>
              <a:rPr lang="ru-RU" b="1" i="1" dirty="0" smtClean="0"/>
              <a:t>, производная от которой  равна  данной функции, т.е. </a:t>
            </a:r>
            <a:r>
              <a:rPr lang="en-US" b="1" i="1" dirty="0" smtClean="0">
                <a:solidFill>
                  <a:srgbClr val="FF0000"/>
                </a:solidFill>
              </a:rPr>
              <a:t>F′(x) = f(x).</a:t>
            </a:r>
            <a:endParaRPr lang="ru-RU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b="1" i="1" dirty="0" smtClean="0"/>
              <a:t>Для  данной функции </a:t>
            </a:r>
            <a:r>
              <a:rPr lang="ru-RU" b="1" i="1" dirty="0" smtClean="0">
                <a:solidFill>
                  <a:srgbClr val="0033CC"/>
                </a:solidFill>
              </a:rPr>
              <a:t>у = </a:t>
            </a:r>
            <a:r>
              <a:rPr lang="en-US" b="1" i="1" dirty="0" smtClean="0">
                <a:solidFill>
                  <a:srgbClr val="0033CC"/>
                </a:solidFill>
              </a:rPr>
              <a:t>f(x) </a:t>
            </a:r>
            <a:r>
              <a:rPr lang="ru-RU" b="1" i="1" dirty="0" smtClean="0"/>
              <a:t>первообразных функций  бесчисленное  множество, т.к. любая  из  функций  </a:t>
            </a:r>
            <a:r>
              <a:rPr lang="en-US" b="1" i="1" dirty="0" smtClean="0">
                <a:solidFill>
                  <a:srgbClr val="0033CC"/>
                </a:solidFill>
              </a:rPr>
              <a:t>F(x)</a:t>
            </a:r>
            <a:r>
              <a:rPr lang="ru-RU" b="1" i="1" dirty="0" smtClean="0">
                <a:solidFill>
                  <a:srgbClr val="0033CC"/>
                </a:solidFill>
              </a:rPr>
              <a:t> + С</a:t>
            </a:r>
            <a:r>
              <a:rPr lang="ru-RU" b="1" i="1" dirty="0" smtClean="0"/>
              <a:t>,  также является   первообразной   для  </a:t>
            </a:r>
            <a:r>
              <a:rPr lang="ru-RU" b="1" i="1" dirty="0" smtClean="0">
                <a:solidFill>
                  <a:srgbClr val="0033CC"/>
                </a:solidFill>
              </a:rPr>
              <a:t>у = </a:t>
            </a:r>
            <a:r>
              <a:rPr lang="en-US" b="1" i="1" dirty="0" smtClean="0">
                <a:solidFill>
                  <a:srgbClr val="0033CC"/>
                </a:solidFill>
              </a:rPr>
              <a:t>f(x)</a:t>
            </a:r>
            <a:r>
              <a:rPr lang="ru-RU" b="1" i="1" dirty="0" smtClean="0"/>
              <a:t>.</a:t>
            </a:r>
            <a:endParaRPr lang="ru-RU" b="1" i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Замена переменной </a:t>
            </a:r>
            <a:b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(метод подстановки)</a:t>
            </a:r>
            <a:endParaRPr lang="ru-RU" sz="3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Замена  переменной (метод подстановки) </a:t>
            </a:r>
            <a:r>
              <a:rPr lang="ru-RU" b="1" i="1" dirty="0" smtClean="0"/>
              <a:t>– это  метод, заключающийся   во  введении новой   переменной   с   целью преобразования   данного   интеграла    в табличный. </a:t>
            </a:r>
          </a:p>
          <a:p>
            <a:pPr>
              <a:buNone/>
            </a:pPr>
            <a:endParaRPr lang="ru-RU" sz="2800" b="1" i="1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Замена переменной </a:t>
            </a:r>
            <a:b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(метод подстановки)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i="1" dirty="0" smtClean="0"/>
              <a:t>Чаще   всего   этот   метод   используется,  если  в   подынтегральном    выражении   содержится    сложная    функция,   тогда     ее  промежуточный    аргумент   и    надо   обозначить    как    новую     переменную.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5643602" cy="868346"/>
          </a:xfrm>
        </p:spPr>
        <p:txBody>
          <a:bodyPr/>
          <a:lstStyle/>
          <a:p>
            <a:r>
              <a:rPr lang="ru-RU" sz="4000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</a:rPr>
              <a:t>Например </a:t>
            </a:r>
            <a:endParaRPr lang="ru-RU" sz="4000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401080" cy="4625989"/>
          </a:xfrm>
        </p:spPr>
        <p:txBody>
          <a:bodyPr/>
          <a:lstStyle/>
          <a:p>
            <a:pPr>
              <a:buNone/>
            </a:pPr>
            <a:r>
              <a:rPr lang="ru-RU" sz="2400" b="1" i="1" u="sng" dirty="0" smtClean="0">
                <a:solidFill>
                  <a:srgbClr val="C00000"/>
                </a:solidFill>
              </a:rPr>
              <a:t>Далее   необходимо   выполнить   следующие   действия:</a:t>
            </a:r>
          </a:p>
          <a:p>
            <a:r>
              <a:rPr lang="ru-RU" sz="2400" b="1" i="1" dirty="0" smtClean="0"/>
              <a:t>Найти  дифференциал  новой переменной                          ;</a:t>
            </a:r>
          </a:p>
          <a:p>
            <a:r>
              <a:rPr lang="ru-RU" sz="2400" b="1" i="1" dirty="0" smtClean="0"/>
              <a:t>Записать   прежний  интеграл, используя  только переменную </a:t>
            </a:r>
            <a:r>
              <a:rPr lang="en-US" sz="2800" b="1" i="1" dirty="0" smtClean="0">
                <a:solidFill>
                  <a:srgbClr val="C00000"/>
                </a:solidFill>
              </a:rPr>
              <a:t>t</a:t>
            </a:r>
            <a:r>
              <a:rPr lang="ru-RU" sz="2400" b="1" i="1" dirty="0" smtClean="0"/>
              <a:t>, если подстановка  сделана  правильно,  то полученный  интеграл                        должен быть табличным;</a:t>
            </a:r>
          </a:p>
          <a:p>
            <a:r>
              <a:rPr lang="ru-RU" sz="2400" b="1" i="1" dirty="0" smtClean="0"/>
              <a:t>используя  таблицу  интегралов,  записать  решение  для подынтегральной  функции </a:t>
            </a:r>
            <a:r>
              <a:rPr lang="en-US" sz="2400" b="1" i="1" dirty="0" smtClean="0"/>
              <a:t>      </a:t>
            </a:r>
            <a:r>
              <a:rPr lang="ru-RU" sz="2400" b="1" i="1" dirty="0" smtClean="0"/>
              <a:t>    </a:t>
            </a:r>
            <a:r>
              <a:rPr lang="en-US" sz="2400" b="1" i="1" dirty="0" smtClean="0"/>
              <a:t> </a:t>
            </a:r>
            <a:r>
              <a:rPr lang="ru-RU" sz="2400" b="1" i="1" dirty="0" smtClean="0"/>
              <a:t>    ;</a:t>
            </a:r>
          </a:p>
          <a:p>
            <a:r>
              <a:rPr lang="ru-RU" sz="2400" b="1" i="1" dirty="0" smtClean="0"/>
              <a:t>Осуществить  обратную   подстановку,  заменив переменную</a:t>
            </a:r>
            <a:r>
              <a:rPr lang="en-US" b="1" i="1" dirty="0" smtClean="0"/>
              <a:t> t</a:t>
            </a:r>
            <a:r>
              <a:rPr lang="ru-RU" b="1" i="1" dirty="0" smtClean="0"/>
              <a:t>.</a:t>
            </a:r>
            <a:r>
              <a:rPr lang="ru-RU" sz="2400" b="1" i="1" dirty="0" smtClean="0"/>
              <a:t> </a:t>
            </a:r>
          </a:p>
          <a:p>
            <a:endParaRPr lang="ru-RU" sz="2400" dirty="0"/>
          </a:p>
        </p:txBody>
      </p:sp>
      <p:pic>
        <p:nvPicPr>
          <p:cNvPr id="23554" name="Picture 2" descr="http://gigabaza.ru/images/72/142126/mb047a0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2000240"/>
            <a:ext cx="1802186" cy="445484"/>
          </a:xfrm>
          <a:prstGeom prst="rect">
            <a:avLst/>
          </a:prstGeom>
          <a:noFill/>
        </p:spPr>
      </p:pic>
      <p:pic>
        <p:nvPicPr>
          <p:cNvPr id="23556" name="Picture 4" descr="http://gigabaza.ru/images/72/142126/2ed5685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3143248"/>
            <a:ext cx="1500198" cy="500066"/>
          </a:xfrm>
          <a:prstGeom prst="rect">
            <a:avLst/>
          </a:prstGeom>
          <a:noFill/>
        </p:spPr>
      </p:pic>
      <p:pic>
        <p:nvPicPr>
          <p:cNvPr id="23558" name="Picture 6" descr="http://gigabaza.ru/images/72/142126/m77a5e81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4357694"/>
            <a:ext cx="857256" cy="422253"/>
          </a:xfrm>
          <a:prstGeom prst="rect">
            <a:avLst/>
          </a:prstGeom>
          <a:noFill/>
        </p:spPr>
      </p:pic>
      <p:pic>
        <p:nvPicPr>
          <p:cNvPr id="7" name="Picture 2" descr="http://gigabaza.ru/images/72/142126/6346e3f5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2066" y="214290"/>
            <a:ext cx="2611059" cy="8851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2852"/>
            <a:ext cx="9144000" cy="6715148"/>
          </a:xfrm>
        </p:spPr>
        <p:txBody>
          <a:bodyPr/>
          <a:lstStyle/>
          <a:p>
            <a:pPr>
              <a:buNone/>
            </a:pP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Подстановка (замена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переменной) в </a:t>
            </a:r>
            <a:r>
              <a:rPr lang="en-US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определённом интеграле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- необходимо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выполнить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следующие действия:</a:t>
            </a:r>
          </a:p>
          <a:p>
            <a:pPr lvl="1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Ввести  новую  переменную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t = t (x);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pPr lvl="1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Найти  дифференциал  новой  переменной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dt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= t′ (x)</a:t>
            </a:r>
            <a:r>
              <a:rPr lang="en-US" sz="2400" b="1" i="1" dirty="0" err="1" smtClean="0">
                <a:latin typeface="Times New Roman" pitchFamily="18" charset="0"/>
                <a:cs typeface="Times New Roman" pitchFamily="18" charset="0"/>
              </a:rPr>
              <a:t>dx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1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вычислить новые значения пределов интегрирования:</a:t>
            </a:r>
          </a:p>
          <a:p>
            <a:pPr>
              <a:buNone/>
            </a:pP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el-GR" sz="2400" b="1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= t (a)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β = t (b)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Записать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прежний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интеграл,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используя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только переменную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t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новые пределы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l-GR" sz="2400" b="1" i="1" dirty="0" smtClean="0">
                <a:latin typeface="Times New Roman" pitchFamily="18" charset="0"/>
                <a:cs typeface="Times New Roman" pitchFamily="18" charset="0"/>
              </a:rPr>
              <a:t>α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l-GR" sz="2400" b="1" i="1" dirty="0" smtClean="0">
                <a:latin typeface="Times New Roman" pitchFamily="18" charset="0"/>
                <a:cs typeface="Times New Roman" pitchFamily="18" charset="0"/>
              </a:rPr>
              <a:t>β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1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Используя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таблицу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интегралов, записать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полученной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подынтегральной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функции;</a:t>
            </a:r>
          </a:p>
          <a:p>
            <a:pPr lvl="1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Применив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формулу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Ньютона-Лейбница,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вычислить значение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определенного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интеграла.</a:t>
            </a:r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ru-RU" sz="24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Замечание.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вычислении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определённых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интегралов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с помощью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подстановки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необходимости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возвращаться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к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первоначальному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аргументу.</a:t>
            </a: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86834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3200" u="sng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Пример № 5.</a:t>
            </a:r>
            <a:r>
              <a:rPr lang="ru-RU" sz="320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Найти неопределенный интеграл, используя метод замены переменной.</a:t>
            </a:r>
            <a:endParaRPr lang="ru-RU" sz="3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Сделаем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замену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переменной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t = sin x,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  тогда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dt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= (sin x)′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dx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dx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Исходный  интеграл  имеет  вид: </a:t>
            </a: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Таким образом, мы получили неопределенный интеграл табличного вида: степенная функция. </a:t>
            </a:r>
            <a:endParaRPr lang="en-US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Используя правило нахождения неопределенного интеграла от степенной функции, найдем: </a:t>
            </a:r>
            <a:r>
              <a:rPr lang="en-US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gigabaza.ru/images/72/142126/472583f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142984"/>
            <a:ext cx="2674639" cy="714380"/>
          </a:xfrm>
          <a:prstGeom prst="rect">
            <a:avLst/>
          </a:prstGeom>
          <a:noFill/>
        </p:spPr>
      </p:pic>
      <p:graphicFrame>
        <p:nvGraphicFramePr>
          <p:cNvPr id="37891" name="Object 3"/>
          <p:cNvGraphicFramePr>
            <a:graphicFrameLocks noChangeAspect="1"/>
          </p:cNvGraphicFramePr>
          <p:nvPr/>
        </p:nvGraphicFramePr>
        <p:xfrm>
          <a:off x="642910" y="3643314"/>
          <a:ext cx="6011863" cy="1144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2" name="Формула" r:id="rId4" imgW="2400120" imgH="457200" progId="Equation.3">
                  <p:embed/>
                </p:oleObj>
              </mc:Choice>
              <mc:Fallback>
                <p:oleObj name="Формула" r:id="rId4" imgW="2400120" imgH="4572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3643314"/>
                        <a:ext cx="6011863" cy="1144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715436" cy="1071570"/>
          </a:xfrm>
        </p:spPr>
        <p:txBody>
          <a:bodyPr/>
          <a:lstStyle/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Сделав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обратную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замену,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получим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окончательный ответ: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2714612" y="428604"/>
          <a:ext cx="2257425" cy="104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3" name="Формула" r:id="rId3" imgW="901440" imgH="419040" progId="Equation.3">
                  <p:embed/>
                </p:oleObj>
              </mc:Choice>
              <mc:Fallback>
                <p:oleObj name="Формула" r:id="rId3" imgW="901440" imgH="419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12" y="428604"/>
                        <a:ext cx="2257425" cy="1049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1357290" y="2786058"/>
          <a:ext cx="5679147" cy="1214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4" name="Формула" r:id="rId5" imgW="1841400" imgH="393480" progId="Equation.3">
                  <p:embed/>
                </p:oleObj>
              </mc:Choice>
              <mc:Fallback>
                <p:oleObj name="Формула" r:id="rId5" imgW="18414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290" y="2786058"/>
                        <a:ext cx="5679147" cy="12144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00232" y="5357826"/>
            <a:ext cx="21366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  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8916" name="Object 4"/>
          <p:cNvGraphicFramePr>
            <a:graphicFrameLocks noChangeAspect="1"/>
          </p:cNvGraphicFramePr>
          <p:nvPr/>
        </p:nvGraphicFramePr>
        <p:xfrm>
          <a:off x="3929058" y="5000636"/>
          <a:ext cx="2271713" cy="12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5" name="Формула" r:id="rId7" imgW="736560" imgH="393480" progId="Equation.3">
                  <p:embed/>
                </p:oleObj>
              </mc:Choice>
              <mc:Fallback>
                <p:oleObj name="Формула" r:id="rId7" imgW="73656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9058" y="5000636"/>
                        <a:ext cx="2271713" cy="12144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14282" y="285728"/>
            <a:ext cx="3429024" cy="64294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Пример № 6.</a:t>
            </a:r>
            <a:endParaRPr lang="ru-RU" sz="4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6" name="Содержимое 5"/>
          <p:cNvGraphicFramePr>
            <a:graphicFrameLocks noGrp="1" noChangeAspect="1"/>
          </p:cNvGraphicFramePr>
          <p:nvPr>
            <p:ph idx="1"/>
          </p:nvPr>
        </p:nvGraphicFramePr>
        <p:xfrm>
          <a:off x="4000496" y="214290"/>
          <a:ext cx="2571768" cy="8692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0" name="Формула" r:id="rId3" imgW="901440" imgH="304560" progId="Equation.3">
                  <p:embed/>
                </p:oleObj>
              </mc:Choice>
              <mc:Fallback>
                <p:oleObj name="Формула" r:id="rId3" imgW="901440" imgH="304560" progId="Equation.3">
                  <p:embed/>
                  <p:pic>
                    <p:nvPicPr>
                      <p:cNvPr id="0" name="Содержимое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496" y="214290"/>
                        <a:ext cx="2571768" cy="86927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57620" y="1214422"/>
            <a:ext cx="1901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Решение: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60419" name="Содержимое 5"/>
          <p:cNvGraphicFramePr>
            <a:graphicFrameLocks noChangeAspect="1"/>
          </p:cNvGraphicFramePr>
          <p:nvPr/>
        </p:nvGraphicFramePr>
        <p:xfrm>
          <a:off x="785786" y="1857364"/>
          <a:ext cx="6570720" cy="4429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41" name="Формула" r:id="rId5" imgW="2730240" imgH="1841400" progId="Equation.3">
                  <p:embed/>
                </p:oleObj>
              </mc:Choice>
              <mc:Fallback>
                <p:oleObj name="Формула" r:id="rId5" imgW="2730240" imgH="18414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1857364"/>
                        <a:ext cx="6570720" cy="44291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357166"/>
            <a:ext cx="3500462" cy="642942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Пример № 7.</a:t>
            </a:r>
            <a:endParaRPr lang="ru-RU" sz="40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graphicFrame>
        <p:nvGraphicFramePr>
          <p:cNvPr id="6" name="Содержимое 5"/>
          <p:cNvGraphicFramePr>
            <a:graphicFrameLocks noGrp="1" noChangeAspect="1"/>
          </p:cNvGraphicFramePr>
          <p:nvPr>
            <p:ph idx="1"/>
          </p:nvPr>
        </p:nvGraphicFramePr>
        <p:xfrm>
          <a:off x="3786182" y="214290"/>
          <a:ext cx="2157412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4" name="Формула" r:id="rId3" imgW="609480" imgH="291960" progId="Equation.3">
                  <p:embed/>
                </p:oleObj>
              </mc:Choice>
              <mc:Fallback>
                <p:oleObj name="Формула" r:id="rId3" imgW="609480" imgH="291960" progId="Equation.3">
                  <p:embed/>
                  <p:pic>
                    <p:nvPicPr>
                      <p:cNvPr id="0" name="Содержимое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86182" y="214290"/>
                        <a:ext cx="2157412" cy="1033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00034" y="1357298"/>
            <a:ext cx="1901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Решение: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graphicFrame>
        <p:nvGraphicFramePr>
          <p:cNvPr id="60419" name="Содержимое 5"/>
          <p:cNvGraphicFramePr>
            <a:graphicFrameLocks noChangeAspect="1"/>
          </p:cNvGraphicFramePr>
          <p:nvPr/>
        </p:nvGraphicFramePr>
        <p:xfrm>
          <a:off x="500035" y="1857364"/>
          <a:ext cx="7000924" cy="39290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5" name="Формула" r:id="rId5" imgW="2577960" imgH="1447560" progId="Equation.3">
                  <p:embed/>
                </p:oleObj>
              </mc:Choice>
              <mc:Fallback>
                <p:oleObj name="Формула" r:id="rId5" imgW="2577960" imgH="14475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5" y="1857364"/>
                        <a:ext cx="7000924" cy="39290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2714620"/>
            <a:ext cx="7429552" cy="1470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Интегрирование </a:t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 </a:t>
            </a:r>
            <a:b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частям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8858280" cy="868346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Метод интегрирования по частям</a:t>
            </a:r>
            <a:endParaRPr lang="ru-RU" sz="3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Метод  интегрирования  по  частям </a:t>
            </a:r>
            <a:r>
              <a:rPr lang="ru-RU" b="1" i="1" dirty="0" smtClean="0"/>
              <a:t>– это метод, заключающийся  в  использовании формулы:</a:t>
            </a:r>
            <a:endParaRPr lang="ru-RU" b="1" i="1" dirty="0"/>
          </a:p>
        </p:txBody>
      </p:sp>
      <p:pic>
        <p:nvPicPr>
          <p:cNvPr id="29698" name="Picture 2" descr="http://gigabaza.ru/images/72/142126/1aa35e3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4071942"/>
            <a:ext cx="5177826" cy="857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071967"/>
          </a:xfrm>
        </p:spPr>
        <p:txBody>
          <a:bodyPr/>
          <a:lstStyle/>
          <a:p>
            <a:pPr>
              <a:buNone/>
            </a:pPr>
            <a:r>
              <a:rPr lang="ru-RU" b="1" i="1" dirty="0" smtClean="0"/>
              <a:t>         Совокупность  всех   первообразных </a:t>
            </a:r>
          </a:p>
          <a:p>
            <a:pPr>
              <a:buNone/>
            </a:pPr>
            <a:r>
              <a:rPr lang="ru-RU" b="1" i="1" dirty="0" smtClean="0"/>
              <a:t>    </a:t>
            </a:r>
            <a:r>
              <a:rPr lang="en-US" b="1" i="1" dirty="0" smtClean="0">
                <a:solidFill>
                  <a:srgbClr val="0033CC"/>
                </a:solidFill>
              </a:rPr>
              <a:t>F(x)</a:t>
            </a:r>
            <a:r>
              <a:rPr lang="ru-RU" b="1" i="1" dirty="0" smtClean="0">
                <a:solidFill>
                  <a:srgbClr val="0033CC"/>
                </a:solidFill>
              </a:rPr>
              <a:t> + С   </a:t>
            </a:r>
            <a:r>
              <a:rPr lang="ru-RU" b="1" i="1" dirty="0" smtClean="0"/>
              <a:t>для   данной   функции    </a:t>
            </a:r>
            <a:r>
              <a:rPr lang="ru-RU" b="1" i="1" dirty="0" smtClean="0">
                <a:solidFill>
                  <a:srgbClr val="0033CC"/>
                </a:solidFill>
              </a:rPr>
              <a:t>у = </a:t>
            </a:r>
            <a:r>
              <a:rPr lang="en-US" b="1" i="1" dirty="0" smtClean="0">
                <a:solidFill>
                  <a:srgbClr val="0033CC"/>
                </a:solidFill>
              </a:rPr>
              <a:t>f(x) </a:t>
            </a:r>
            <a:r>
              <a:rPr lang="ru-RU" b="1" i="1" dirty="0" smtClean="0"/>
              <a:t>называется   ее   </a:t>
            </a:r>
            <a:r>
              <a:rPr lang="ru-RU" b="1" i="1" dirty="0" smtClean="0">
                <a:solidFill>
                  <a:srgbClr val="FF0000"/>
                </a:solidFill>
              </a:rPr>
              <a:t>неопределенным интегралом   </a:t>
            </a:r>
            <a:r>
              <a:rPr lang="ru-RU" b="1" i="1" dirty="0" smtClean="0"/>
              <a:t>обозначается   символом:</a:t>
            </a:r>
          </a:p>
          <a:p>
            <a:endParaRPr lang="ru-RU" dirty="0" smtClean="0"/>
          </a:p>
          <a:p>
            <a:pPr>
              <a:buNone/>
            </a:pPr>
            <a:r>
              <a:rPr lang="ru-RU" b="1" i="1" dirty="0" smtClean="0"/>
              <a:t>где</a:t>
            </a:r>
            <a:r>
              <a:rPr lang="en-US" b="1" i="1" dirty="0" smtClean="0"/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smtClean="0">
                <a:solidFill>
                  <a:srgbClr val="FF0000"/>
                </a:solidFill>
              </a:rPr>
              <a:t>f(x)</a:t>
            </a:r>
            <a:r>
              <a:rPr lang="en-US" b="1" i="1" dirty="0" err="1" smtClean="0">
                <a:solidFill>
                  <a:srgbClr val="FF0000"/>
                </a:solidFill>
              </a:rPr>
              <a:t>dx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smtClean="0"/>
              <a:t>- </a:t>
            </a:r>
            <a:r>
              <a:rPr lang="ru-RU" b="1" i="1" dirty="0" smtClean="0"/>
              <a:t>называется  подынтегральным выражением, </a:t>
            </a:r>
            <a:endParaRPr lang="en-US" b="1" i="1" dirty="0" smtClean="0"/>
          </a:p>
          <a:p>
            <a:pPr>
              <a:buNone/>
            </a:pPr>
            <a:r>
              <a:rPr lang="ru-RU" b="1" i="1" dirty="0" smtClean="0"/>
              <a:t>функция </a:t>
            </a:r>
            <a:r>
              <a:rPr lang="en-US" b="1" i="1" dirty="0" smtClean="0">
                <a:solidFill>
                  <a:srgbClr val="FF0000"/>
                </a:solidFill>
              </a:rPr>
              <a:t>f(x) </a:t>
            </a:r>
            <a:r>
              <a:rPr lang="ru-RU" b="1" i="1" dirty="0" smtClean="0"/>
              <a:t>- подынтегральной   функцией.</a:t>
            </a:r>
            <a:endParaRPr lang="ru-RU" b="1" i="1" dirty="0"/>
          </a:p>
        </p:txBody>
      </p:sp>
      <p:pic>
        <p:nvPicPr>
          <p:cNvPr id="1028" name="Picture 4" descr="http://gigabaza.ru/images/72/142126/4dd777f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429000"/>
            <a:ext cx="4343430" cy="7143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9"/>
            <a:ext cx="8229600" cy="4000528"/>
          </a:xfrm>
        </p:spPr>
        <p:txBody>
          <a:bodyPr/>
          <a:lstStyle/>
          <a:p>
            <a:r>
              <a:rPr lang="ru-RU" sz="2800" b="1" i="1" dirty="0" smtClean="0"/>
              <a:t>Данный  метод  интегрирования  основан  на тождестве:</a:t>
            </a:r>
            <a:endParaRPr lang="en-US" sz="2800" b="1" i="1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ru-RU" sz="2800" b="1" i="1" dirty="0" smtClean="0"/>
              <a:t>где  </a:t>
            </a:r>
            <a:r>
              <a:rPr lang="en-US" sz="2800" b="1" i="1" dirty="0" smtClean="0">
                <a:solidFill>
                  <a:srgbClr val="FF0000"/>
                </a:solidFill>
              </a:rPr>
              <a:t>u = f(x)</a:t>
            </a:r>
            <a:r>
              <a:rPr lang="ru-RU" sz="2800" b="1" i="1" dirty="0" smtClean="0">
                <a:solidFill>
                  <a:srgbClr val="FF0000"/>
                </a:solidFill>
              </a:rPr>
              <a:t>  </a:t>
            </a:r>
            <a:r>
              <a:rPr lang="ru-RU" sz="2800" b="1" i="1" dirty="0" smtClean="0"/>
              <a:t>и  </a:t>
            </a:r>
            <a:r>
              <a:rPr lang="en-US" sz="2800" b="1" i="1" dirty="0" smtClean="0">
                <a:solidFill>
                  <a:srgbClr val="FF0000"/>
                </a:solidFill>
              </a:rPr>
              <a:t>v = </a:t>
            </a:r>
            <a:r>
              <a:rPr lang="el-GR" sz="2800" b="1" i="1" dirty="0" smtClean="0">
                <a:solidFill>
                  <a:srgbClr val="FF0000"/>
                </a:solidFill>
              </a:rPr>
              <a:t>φ</a:t>
            </a:r>
            <a:r>
              <a:rPr lang="en-US" sz="2800" b="1" i="1" dirty="0" smtClean="0">
                <a:solidFill>
                  <a:srgbClr val="FF0000"/>
                </a:solidFill>
              </a:rPr>
              <a:t>(x)</a:t>
            </a:r>
            <a:r>
              <a:rPr lang="ru-RU" sz="2800" b="1" i="1" dirty="0" smtClean="0">
                <a:solidFill>
                  <a:srgbClr val="FF0000"/>
                </a:solidFill>
              </a:rPr>
              <a:t>  </a:t>
            </a:r>
            <a:r>
              <a:rPr lang="ru-RU" sz="2800" b="1" i="1" dirty="0" smtClean="0"/>
              <a:t>- две функции, имеющие на  данном  промежутке  производные.</a:t>
            </a:r>
          </a:p>
          <a:p>
            <a:pPr>
              <a:buNone/>
            </a:pPr>
            <a:r>
              <a:rPr lang="ru-RU" sz="2800" b="1" i="1" dirty="0" smtClean="0"/>
              <a:t>Взяв  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интеграл  от </a:t>
            </a:r>
            <a:r>
              <a:rPr lang="en-US" sz="2800" b="1" i="1" dirty="0" smtClean="0"/>
              <a:t>  </a:t>
            </a:r>
            <a:r>
              <a:rPr lang="ru-RU" sz="2800" b="1" i="1" dirty="0" smtClean="0"/>
              <a:t>обеих 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 частей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  данного  тождества,  будем  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иметь:</a:t>
            </a:r>
            <a:endParaRPr lang="ru-RU" b="1" i="1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642910" y="2357430"/>
          <a:ext cx="7858180" cy="7143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6" name="Формула" r:id="rId3" imgW="2374560" imgH="215640" progId="Equation.3">
                  <p:embed/>
                </p:oleObj>
              </mc:Choice>
              <mc:Fallback>
                <p:oleObj name="Формула" r:id="rId3" imgW="237456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2357430"/>
                        <a:ext cx="7858180" cy="7143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9635" name="Object 3"/>
          <p:cNvGraphicFramePr>
            <a:graphicFrameLocks noChangeAspect="1"/>
          </p:cNvGraphicFramePr>
          <p:nvPr/>
        </p:nvGraphicFramePr>
        <p:xfrm>
          <a:off x="428596" y="5500702"/>
          <a:ext cx="7970863" cy="8507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7" name="Формула" r:id="rId5" imgW="2616120" imgH="279360" progId="Equation.3">
                  <p:embed/>
                </p:oleObj>
              </mc:Choice>
              <mc:Fallback>
                <p:oleObj name="Формула" r:id="rId5" imgW="2616120" imgH="2793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5500702"/>
                        <a:ext cx="7970863" cy="8507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1435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Пример № 8.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0658" name="Содержимое 5"/>
          <p:cNvGraphicFramePr>
            <a:graphicFrameLocks noChangeAspect="1"/>
          </p:cNvGraphicFramePr>
          <p:nvPr/>
        </p:nvGraphicFramePr>
        <p:xfrm>
          <a:off x="500034" y="1000108"/>
          <a:ext cx="2251075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0" name="Формула" r:id="rId3" imgW="711000" imgH="279360" progId="Equation.3">
                  <p:embed/>
                </p:oleObj>
              </mc:Choice>
              <mc:Fallback>
                <p:oleObj name="Формула" r:id="rId3" imgW="711000" imgH="279360" progId="Equation.3">
                  <p:embed/>
                  <p:pic>
                    <p:nvPicPr>
                      <p:cNvPr id="0" name="Содержимое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1000108"/>
                        <a:ext cx="2251075" cy="884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9" name="Содержимое 5"/>
          <p:cNvGraphicFramePr>
            <a:graphicFrameLocks noChangeAspect="1"/>
          </p:cNvGraphicFramePr>
          <p:nvPr/>
        </p:nvGraphicFramePr>
        <p:xfrm>
          <a:off x="642910" y="2000240"/>
          <a:ext cx="7597776" cy="385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61" name="Формула" r:id="rId5" imgW="2400120" imgH="1218960" progId="Equation.3">
                  <p:embed/>
                </p:oleObj>
              </mc:Choice>
              <mc:Fallback>
                <p:oleObj name="Формула" r:id="rId5" imgW="2400120" imgH="12189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2910" y="2000240"/>
                        <a:ext cx="7597776" cy="38592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929058" y="1500174"/>
            <a:ext cx="1901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Решение: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682" name="Содержимое 5"/>
          <p:cNvGraphicFramePr>
            <a:graphicFrameLocks noChangeAspect="1"/>
          </p:cNvGraphicFramePr>
          <p:nvPr/>
        </p:nvGraphicFramePr>
        <p:xfrm>
          <a:off x="428596" y="928670"/>
          <a:ext cx="8351866" cy="24828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4" name="Формула" r:id="rId3" imgW="2819160" imgH="838080" progId="Equation.3">
                  <p:embed/>
                </p:oleObj>
              </mc:Choice>
              <mc:Fallback>
                <p:oleObj name="Формула" r:id="rId3" imgW="2819160" imgH="838080" progId="Equation.3">
                  <p:embed/>
                  <p:pic>
                    <p:nvPicPr>
                      <p:cNvPr id="0" name="Содержимое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928670"/>
                        <a:ext cx="8351866" cy="24828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000232" y="5357826"/>
            <a:ext cx="21366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  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1683" name="Содержимое 5"/>
          <p:cNvGraphicFramePr>
            <a:graphicFrameLocks noChangeAspect="1"/>
          </p:cNvGraphicFramePr>
          <p:nvPr/>
        </p:nvGraphicFramePr>
        <p:xfrm>
          <a:off x="3857620" y="5143512"/>
          <a:ext cx="3460750" cy="116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5" name="Формула" r:id="rId5" imgW="1168200" imgH="393480" progId="Equation.3">
                  <p:embed/>
                </p:oleObj>
              </mc:Choice>
              <mc:Fallback>
                <p:oleObj name="Формула" r:id="rId5" imgW="11682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7620" y="5143512"/>
                        <a:ext cx="3460750" cy="11668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0"/>
            <a:ext cx="4786346" cy="71435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ru-RU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Пример № </a:t>
            </a:r>
            <a:r>
              <a:rPr lang="en-US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r>
              <a:rPr lang="ru-RU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36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70658" name="Содержимое 5"/>
          <p:cNvGraphicFramePr>
            <a:graphicFrameLocks noChangeAspect="1"/>
          </p:cNvGraphicFramePr>
          <p:nvPr/>
        </p:nvGraphicFramePr>
        <p:xfrm>
          <a:off x="3357554" y="0"/>
          <a:ext cx="2371725" cy="884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0" name="Формула" r:id="rId3" imgW="749160" imgH="279360" progId="Equation.3">
                  <p:embed/>
                </p:oleObj>
              </mc:Choice>
              <mc:Fallback>
                <p:oleObj name="Формула" r:id="rId3" imgW="749160" imgH="279360" progId="Equation.3">
                  <p:embed/>
                  <p:pic>
                    <p:nvPicPr>
                      <p:cNvPr id="0" name="Содержимое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7554" y="0"/>
                        <a:ext cx="2371725" cy="884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0659" name="Содержимое 5"/>
          <p:cNvGraphicFramePr>
            <a:graphicFrameLocks noChangeAspect="1"/>
          </p:cNvGraphicFramePr>
          <p:nvPr/>
        </p:nvGraphicFramePr>
        <p:xfrm>
          <a:off x="1714480" y="714356"/>
          <a:ext cx="6500858" cy="27577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1" name="Формула" r:id="rId5" imgW="2514600" imgH="1066680" progId="Equation.3">
                  <p:embed/>
                </p:oleObj>
              </mc:Choice>
              <mc:Fallback>
                <p:oleObj name="Формула" r:id="rId5" imgW="2514600" imgH="10666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714356"/>
                        <a:ext cx="6500858" cy="27577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08" name="Содержимое 5"/>
          <p:cNvGraphicFramePr>
            <a:graphicFrameLocks noChangeAspect="1"/>
          </p:cNvGraphicFramePr>
          <p:nvPr/>
        </p:nvGraphicFramePr>
        <p:xfrm>
          <a:off x="500034" y="3571876"/>
          <a:ext cx="8395882" cy="20831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2" name="Формула" r:id="rId7" imgW="3276360" imgH="812520" progId="Equation.3">
                  <p:embed/>
                </p:oleObj>
              </mc:Choice>
              <mc:Fallback>
                <p:oleObj name="Формула" r:id="rId7" imgW="3276360" imgH="81252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034" y="3571876"/>
                        <a:ext cx="8395882" cy="20831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928670"/>
            <a:ext cx="19010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Решение: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4480" y="5929330"/>
            <a:ext cx="21366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Ответ:   </a:t>
            </a:r>
            <a:endParaRPr lang="ru-RU" sz="36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2709" name="Содержимое 5"/>
          <p:cNvGraphicFramePr>
            <a:graphicFrameLocks noChangeAspect="1"/>
          </p:cNvGraphicFramePr>
          <p:nvPr/>
        </p:nvGraphicFramePr>
        <p:xfrm>
          <a:off x="3571868" y="5715016"/>
          <a:ext cx="3951226" cy="928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3" name="Формула" r:id="rId9" imgW="1676160" imgH="393480" progId="Equation.3">
                  <p:embed/>
                </p:oleObj>
              </mc:Choice>
              <mc:Fallback>
                <p:oleObj name="Формула" r:id="rId9" imgW="167616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71868" y="5715016"/>
                        <a:ext cx="3951226" cy="9286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28662" y="2285992"/>
            <a:ext cx="70557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 за внимание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Геометрический   смысл неопределенного   интеграла. </a:t>
            </a:r>
            <a:endParaRPr lang="ru-RU" sz="36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2500331"/>
          </a:xfrm>
        </p:spPr>
        <p:txBody>
          <a:bodyPr/>
          <a:lstStyle/>
          <a:p>
            <a:pPr>
              <a:buNone/>
            </a:pPr>
            <a:r>
              <a:rPr lang="ru-RU" sz="2800" b="1" i="1" dirty="0" smtClean="0">
                <a:solidFill>
                  <a:srgbClr val="C00000"/>
                </a:solidFill>
              </a:rPr>
              <a:t>Геометрически</a:t>
            </a:r>
            <a:r>
              <a:rPr lang="ru-RU" sz="2800" b="1" i="1" dirty="0" smtClean="0"/>
              <a:t>, неопределенный   интеграл представляет  собой  семейство  интегральных кривых  на  плоскости, полученных  путем параллельного  переноса  графика  функции </a:t>
            </a:r>
            <a:endParaRPr lang="en-US" sz="2800" b="1" i="1" dirty="0" smtClean="0"/>
          </a:p>
          <a:p>
            <a:pPr>
              <a:buNone/>
            </a:pPr>
            <a:r>
              <a:rPr lang="ru-RU" sz="2800" b="1" i="1" dirty="0" smtClean="0"/>
              <a:t>    у = </a:t>
            </a:r>
            <a:r>
              <a:rPr lang="en-US" sz="2800" b="1" i="1" dirty="0" smtClean="0"/>
              <a:t>F(x)</a:t>
            </a:r>
            <a:r>
              <a:rPr lang="ru-RU" sz="2800" b="1" i="1" dirty="0" smtClean="0"/>
              <a:t> 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вдоль  оси   ординат</a:t>
            </a:r>
            <a:r>
              <a:rPr lang="en-US" sz="2800" b="1" i="1" dirty="0" smtClean="0"/>
              <a:t> </a:t>
            </a:r>
            <a:r>
              <a:rPr lang="ru-RU" sz="2800" b="1" i="1" dirty="0" smtClean="0"/>
              <a:t> (рис.3)</a:t>
            </a:r>
            <a:endParaRPr lang="ru-RU" sz="2800" b="1" i="1" dirty="0"/>
          </a:p>
        </p:txBody>
      </p:sp>
      <p:pic>
        <p:nvPicPr>
          <p:cNvPr id="16386" name="Picture 2" descr="http://gigabaza.ru/images/72/142126/m4205c0a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000504"/>
            <a:ext cx="3600450" cy="2409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Основные свойства неопределённого интеграла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Свойство 1. </a:t>
            </a:r>
            <a:r>
              <a:rPr lang="ru-RU" sz="2800" b="1" i="1" dirty="0" smtClean="0"/>
              <a:t>Производная   неопределенного интеграла   равна   подынтегральной  функции:</a:t>
            </a:r>
            <a:endParaRPr lang="en-US" sz="2800" b="1" i="1" dirty="0" smtClean="0"/>
          </a:p>
          <a:p>
            <a:pPr>
              <a:buNone/>
            </a:pPr>
            <a:endParaRPr lang="en-US" sz="2800" b="1" i="1" dirty="0" smtClean="0"/>
          </a:p>
          <a:p>
            <a:pPr>
              <a:buNone/>
            </a:pPr>
            <a:endParaRPr lang="en-US" sz="2800" b="1" i="1" dirty="0" smtClean="0"/>
          </a:p>
          <a:p>
            <a:pPr>
              <a:buNone/>
            </a:pPr>
            <a:endParaRPr lang="en-US" sz="2800" b="1" i="1" dirty="0" smtClean="0"/>
          </a:p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Свойство 2.</a:t>
            </a:r>
            <a:r>
              <a:rPr lang="en-US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/>
              <a:t>Дифференциал </a:t>
            </a:r>
            <a:r>
              <a:rPr lang="en-US" sz="2800" b="1" i="1" dirty="0" smtClean="0"/>
              <a:t>  </a:t>
            </a:r>
            <a:r>
              <a:rPr lang="ru-RU" sz="2800" b="1" i="1" dirty="0" smtClean="0"/>
              <a:t>неопределенного интеграла </a:t>
            </a:r>
            <a:r>
              <a:rPr lang="en-US" sz="2800" b="1" i="1" dirty="0" smtClean="0"/>
              <a:t>  </a:t>
            </a:r>
            <a:r>
              <a:rPr lang="ru-RU" sz="2800" b="1" i="1" dirty="0" smtClean="0"/>
              <a:t>равен</a:t>
            </a:r>
            <a:r>
              <a:rPr lang="en-US" sz="2800" b="1" i="1" dirty="0" smtClean="0"/>
              <a:t>  </a:t>
            </a:r>
            <a:r>
              <a:rPr lang="ru-RU" sz="2800" b="1" i="1" dirty="0" smtClean="0"/>
              <a:t> подынтегральному выражению:</a:t>
            </a:r>
            <a:endParaRPr lang="ru-RU" sz="2800" b="1" i="1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2357422" y="2643182"/>
          <a:ext cx="3367792" cy="1071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Формула" r:id="rId3" imgW="1117440" imgH="355320" progId="Equation.3">
                  <p:embed/>
                </p:oleObj>
              </mc:Choice>
              <mc:Fallback>
                <p:oleObj name="Формула" r:id="rId3" imgW="1117440" imgH="35532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7422" y="2643182"/>
                        <a:ext cx="3367792" cy="10715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3141663" y="5257800"/>
          <a:ext cx="3941762" cy="841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Формула" r:id="rId5" imgW="1307880" imgH="279360" progId="Equation.3">
                  <p:embed/>
                </p:oleObj>
              </mc:Choice>
              <mc:Fallback>
                <p:oleObj name="Формула" r:id="rId5" imgW="1307880" imgH="2793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41663" y="5257800"/>
                        <a:ext cx="3941762" cy="8413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Свойство 3. </a:t>
            </a:r>
            <a:r>
              <a:rPr lang="ru-RU" sz="2800" b="1" i="1" dirty="0" smtClean="0"/>
              <a:t>Интеграл от дифференциала функции равен этой функции плюс </a:t>
            </a:r>
            <a:r>
              <a:rPr lang="ru-RU" sz="2800" b="1" i="1" dirty="0" err="1" smtClean="0"/>
              <a:t>const</a:t>
            </a:r>
            <a:r>
              <a:rPr lang="ru-RU" sz="2800" b="1" i="1" dirty="0" smtClean="0"/>
              <a:t>:</a:t>
            </a:r>
            <a:endParaRPr lang="en-US" sz="2800" b="1" i="1" dirty="0" smtClean="0"/>
          </a:p>
          <a:p>
            <a:endParaRPr lang="en-US" sz="2800" b="1" i="1" dirty="0" smtClean="0"/>
          </a:p>
          <a:p>
            <a:endParaRPr lang="en-US" sz="2800" b="1" i="1" dirty="0" smtClean="0"/>
          </a:p>
          <a:p>
            <a:endParaRPr lang="en-US" sz="2800" b="1" i="1" dirty="0" smtClean="0"/>
          </a:p>
          <a:p>
            <a:pPr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Свойство 4</a:t>
            </a:r>
            <a:r>
              <a:rPr lang="ru-RU" sz="2800" b="1" i="1" dirty="0" smtClean="0"/>
              <a:t>. Линейность интеграла.</a:t>
            </a:r>
            <a:endParaRPr lang="ru-RU" sz="2800" b="1" i="1" dirty="0"/>
          </a:p>
        </p:txBody>
      </p:sp>
      <p:pic>
        <p:nvPicPr>
          <p:cNvPr id="18434" name="Picture 2" descr="http://gigabaza.ru/images/72/142126/4c18dcdd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643182"/>
            <a:ext cx="4557744" cy="785818"/>
          </a:xfrm>
          <a:prstGeom prst="rect">
            <a:avLst/>
          </a:prstGeom>
          <a:noFill/>
        </p:spPr>
      </p:pic>
      <p:pic>
        <p:nvPicPr>
          <p:cNvPr id="18436" name="Picture 4" descr="http://gigabaza.ru/images/72/142126/36dcec1c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857760"/>
            <a:ext cx="7508590" cy="1143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основных интегралов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928802"/>
          <a:ext cx="8215370" cy="3714776"/>
        </p:xfrm>
        <a:graphic>
          <a:graphicData uri="http://schemas.openxmlformats.org/drawingml/2006/table">
            <a:tbl>
              <a:tblPr/>
              <a:tblGrid>
                <a:gridCol w="4122302"/>
                <a:gridCol w="4093068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Функция</a:t>
                      </a:r>
                      <a:endParaRPr lang="ru-RU" sz="2800" b="1" dirty="0"/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/>
                        <a:t>Интеграл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601">
                <a:tc rowSpan="3"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rgbClr val="FF0000"/>
                          </a:solidFill>
                        </a:rPr>
                        <a:t>               </a:t>
                      </a:r>
                    </a:p>
                    <a:p>
                      <a:pPr algn="ctr"/>
                      <a:r>
                        <a:rPr lang="ru-RU" sz="3200" b="1" dirty="0" smtClean="0">
                          <a:solidFill>
                            <a:srgbClr val="FF0000"/>
                          </a:solidFill>
                        </a:rPr>
                        <a:t>          Степенная </a:t>
                      </a:r>
                      <a:endParaRPr lang="ru-RU" sz="3200" b="1" dirty="0">
                        <a:solidFill>
                          <a:srgbClr val="FF0000"/>
                        </a:solidFill>
                      </a:endParaRP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11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9458" name="Picture 2" descr="http://gigabaza.ru/images/72/142126/4764996f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3714752"/>
            <a:ext cx="2143140" cy="588775"/>
          </a:xfrm>
          <a:prstGeom prst="rect">
            <a:avLst/>
          </a:prstGeom>
          <a:noFill/>
        </p:spPr>
      </p:pic>
      <p:pic>
        <p:nvPicPr>
          <p:cNvPr id="19459" name="Picture 3" descr="http://gigabaza.ru/images/72/142126/m35d5897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4714884"/>
            <a:ext cx="2723802" cy="829909"/>
          </a:xfrm>
          <a:prstGeom prst="rect">
            <a:avLst/>
          </a:prstGeom>
          <a:noFill/>
        </p:spPr>
      </p:pic>
      <p:pic>
        <p:nvPicPr>
          <p:cNvPr id="19461" name="Picture 5" descr="http://gigabaza.ru/images/72/142126/m15e5aa8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643182"/>
            <a:ext cx="2714644" cy="857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основных интегралов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500173"/>
          <a:ext cx="8215370" cy="2857522"/>
        </p:xfrm>
        <a:graphic>
          <a:graphicData uri="http://schemas.openxmlformats.org/drawingml/2006/table">
            <a:tbl>
              <a:tblPr/>
              <a:tblGrid>
                <a:gridCol w="4122302"/>
                <a:gridCol w="4093068"/>
              </a:tblGrid>
              <a:tr h="628073"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 smtClean="0"/>
                        <a:t>Функция</a:t>
                      </a:r>
                      <a:endParaRPr lang="ru-RU" sz="2800" b="1" dirty="0"/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/>
                        <a:t>Интеграл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03759">
                <a:tc rowSpan="2">
                  <a:txBody>
                    <a:bodyPr/>
                    <a:lstStyle/>
                    <a:p>
                      <a:pPr algn="ctr"/>
                      <a:endParaRPr lang="ru-RU" sz="3200" b="1" i="1" u="none" strike="noStrike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3200" b="1" i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Показательная </a:t>
                      </a:r>
                      <a:endParaRPr lang="ru-RU" sz="32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56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82" name="Picture 2" descr="http://gigabaza.ru/images/72/142126/m1238cb8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071678"/>
            <a:ext cx="3240224" cy="1071570"/>
          </a:xfrm>
          <a:prstGeom prst="rect">
            <a:avLst/>
          </a:prstGeom>
          <a:noFill/>
        </p:spPr>
      </p:pic>
      <p:pic>
        <p:nvPicPr>
          <p:cNvPr id="20484" name="Picture 4" descr="http://gigabaza.ru/images/72/142126/2fcf3d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357562"/>
            <a:ext cx="3429024" cy="7586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основных интегралов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500173"/>
          <a:ext cx="8215370" cy="4429157"/>
        </p:xfrm>
        <a:graphic>
          <a:graphicData uri="http://schemas.openxmlformats.org/drawingml/2006/table">
            <a:tbl>
              <a:tblPr/>
              <a:tblGrid>
                <a:gridCol w="4122302"/>
                <a:gridCol w="4093068"/>
              </a:tblGrid>
              <a:tr h="428629"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 smtClean="0"/>
                        <a:t>Функция</a:t>
                      </a:r>
                      <a:endParaRPr lang="ru-RU" sz="2800" b="1" dirty="0"/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800" b="1" dirty="0"/>
                        <a:t>Интеграл</a:t>
                      </a:r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0601">
                <a:tc rowSpan="4">
                  <a:txBody>
                    <a:bodyPr/>
                    <a:lstStyle/>
                    <a:p>
                      <a:pPr algn="ctr"/>
                      <a:endParaRPr lang="ru-RU" sz="2800" b="1" i="1" u="none" strike="noStrike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ru-RU" sz="2800" b="1" i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ctr"/>
                      <a:r>
                        <a:rPr lang="ru-RU" sz="2800" b="1" i="1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Тригонометрические</a:t>
                      </a:r>
                    </a:p>
                    <a:p>
                      <a:pPr algn="ctr"/>
                      <a:endParaRPr lang="ru-RU" sz="28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86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ru-RU" dirty="0" smtClean="0"/>
                    </a:p>
                    <a:p>
                      <a:pPr algn="just"/>
                      <a:endParaRPr lang="ru-RU" dirty="0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3008">
                <a:tc vMerge="1">
                  <a:txBody>
                    <a:bodyPr/>
                    <a:lstStyle/>
                    <a:p>
                      <a:pPr algn="ctr"/>
                      <a:endParaRPr lang="ru-RU" sz="2800" b="1" i="1" dirty="0">
                        <a:solidFill>
                          <a:srgbClr val="FF0000"/>
                        </a:solidFill>
                      </a:endParaRPr>
                    </a:p>
                  </a:txBody>
                  <a:tcPr marL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ru-RU" dirty="0"/>
                    </a:p>
                  </a:txBody>
                  <a:tcPr marL="73152" marR="73152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1506" name="Picture 2" descr="http://gigabaza.ru/images/72/142126/795a9d9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143116"/>
            <a:ext cx="4063393" cy="642942"/>
          </a:xfrm>
          <a:prstGeom prst="rect">
            <a:avLst/>
          </a:prstGeom>
          <a:noFill/>
        </p:spPr>
      </p:pic>
      <p:pic>
        <p:nvPicPr>
          <p:cNvPr id="21508" name="Picture 4" descr="http://gigabaza.ru/images/72/142126/20a969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00372"/>
            <a:ext cx="3754781" cy="642942"/>
          </a:xfrm>
          <a:prstGeom prst="rect">
            <a:avLst/>
          </a:prstGeom>
          <a:noFill/>
        </p:spPr>
      </p:pic>
      <p:pic>
        <p:nvPicPr>
          <p:cNvPr id="21510" name="Picture 6" descr="http://gigabaza.ru/images/72/142126/m2082a783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3857628"/>
            <a:ext cx="3272541" cy="928694"/>
          </a:xfrm>
          <a:prstGeom prst="rect">
            <a:avLst/>
          </a:prstGeom>
          <a:noFill/>
        </p:spPr>
      </p:pic>
      <p:pic>
        <p:nvPicPr>
          <p:cNvPr id="21512" name="Picture 8" descr="http://gigabaza.ru/images/72/142126/164163fe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4857760"/>
            <a:ext cx="3648441" cy="92869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122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1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069040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6666"/>
        </a:dk1>
        <a:lt1>
          <a:srgbClr val="FFFFFF"/>
        </a:lt1>
        <a:dk2>
          <a:srgbClr val="5E761C"/>
        </a:dk2>
        <a:lt2>
          <a:srgbClr val="777777"/>
        </a:lt2>
        <a:accent1>
          <a:srgbClr val="D5F470"/>
        </a:accent1>
        <a:accent2>
          <a:srgbClr val="EDCCFB"/>
        </a:accent2>
        <a:accent3>
          <a:srgbClr val="FFFFFF"/>
        </a:accent3>
        <a:accent4>
          <a:srgbClr val="005656"/>
        </a:accent4>
        <a:accent5>
          <a:srgbClr val="E7F8BB"/>
        </a:accent5>
        <a:accent6>
          <a:srgbClr val="D7B9E3"/>
        </a:accent6>
        <a:hlink>
          <a:srgbClr val="FF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D5F470"/>
        </a:accent1>
        <a:accent2>
          <a:srgbClr val="EDC9FB"/>
        </a:accent2>
        <a:accent3>
          <a:srgbClr val="FFFFFF"/>
        </a:accent3>
        <a:accent4>
          <a:srgbClr val="000000"/>
        </a:accent4>
        <a:accent5>
          <a:srgbClr val="E7F8BB"/>
        </a:accent5>
        <a:accent6>
          <a:srgbClr val="D7B6E3"/>
        </a:accent6>
        <a:hlink>
          <a:srgbClr val="BFC3F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6600"/>
        </a:dk2>
        <a:lt2>
          <a:srgbClr val="808080"/>
        </a:lt2>
        <a:accent1>
          <a:srgbClr val="FF6237"/>
        </a:accent1>
        <a:accent2>
          <a:srgbClr val="5F7BF1"/>
        </a:accent2>
        <a:accent3>
          <a:srgbClr val="FFFFFF"/>
        </a:accent3>
        <a:accent4>
          <a:srgbClr val="000000"/>
        </a:accent4>
        <a:accent5>
          <a:srgbClr val="FFB7AE"/>
        </a:accent5>
        <a:accent6>
          <a:srgbClr val="556FDA"/>
        </a:accent6>
        <a:hlink>
          <a:srgbClr val="15DF1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663300"/>
        </a:dk2>
        <a:lt2>
          <a:srgbClr val="808080"/>
        </a:lt2>
        <a:accent1>
          <a:srgbClr val="76C082"/>
        </a:accent1>
        <a:accent2>
          <a:srgbClr val="E3B06D"/>
        </a:accent2>
        <a:accent3>
          <a:srgbClr val="FFFFFF"/>
        </a:accent3>
        <a:accent4>
          <a:srgbClr val="000000"/>
        </a:accent4>
        <a:accent5>
          <a:srgbClr val="BDDCC1"/>
        </a:accent5>
        <a:accent6>
          <a:srgbClr val="CE9F62"/>
        </a:accent6>
        <a:hlink>
          <a:srgbClr val="D8EC42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0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Тема122</Template>
  <TotalTime>851</TotalTime>
  <Words>695</Words>
  <Application>Microsoft Office PowerPoint</Application>
  <PresentationFormat>Экран (4:3)</PresentationFormat>
  <Paragraphs>112</Paragraphs>
  <Slides>34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Тема122</vt:lpstr>
      <vt:lpstr>Тема1</vt:lpstr>
      <vt:lpstr>10069040</vt:lpstr>
      <vt:lpstr>Формула</vt:lpstr>
      <vt:lpstr>Методы  интегрирования</vt:lpstr>
      <vt:lpstr>Презентация PowerPoint</vt:lpstr>
      <vt:lpstr>Презентация PowerPoint</vt:lpstr>
      <vt:lpstr> Геометрический   смысл неопределенного   интеграла. </vt:lpstr>
      <vt:lpstr>Основные свойства неопределённого интеграла</vt:lpstr>
      <vt:lpstr>Презентация PowerPoint</vt:lpstr>
      <vt:lpstr>Таблица основных интегралов</vt:lpstr>
      <vt:lpstr>Таблица основных интегралов</vt:lpstr>
      <vt:lpstr>Таблица основных интегралов</vt:lpstr>
      <vt:lpstr>Таблица основных интегралов</vt:lpstr>
      <vt:lpstr>Основные методы интегрирования</vt:lpstr>
      <vt:lpstr>Непосредственное интегрирование</vt:lpstr>
      <vt:lpstr>Презентация PowerPoint</vt:lpstr>
      <vt:lpstr>Непосредственное интегрирование</vt:lpstr>
      <vt:lpstr>Пример № 1. Найти  неопределенный  интеграл методом  непосредственного  интегрирования.</vt:lpstr>
      <vt:lpstr>Пример № 2.</vt:lpstr>
      <vt:lpstr>Пример № 3.</vt:lpstr>
      <vt:lpstr>Пример № 4.</vt:lpstr>
      <vt:lpstr>Метод   подстановки</vt:lpstr>
      <vt:lpstr>Замена переменной  (метод подстановки)</vt:lpstr>
      <vt:lpstr>Замена переменной  (метод подстановки)</vt:lpstr>
      <vt:lpstr>Например </vt:lpstr>
      <vt:lpstr>Презентация PowerPoint</vt:lpstr>
      <vt:lpstr>Пример № 5. Найти неопределенный интеграл, используя метод замены переменной.</vt:lpstr>
      <vt:lpstr>Презентация PowerPoint</vt:lpstr>
      <vt:lpstr>Пример № 6.</vt:lpstr>
      <vt:lpstr>Пример № 7.</vt:lpstr>
      <vt:lpstr>Интегрирование   по   частям</vt:lpstr>
      <vt:lpstr>3. Метод интегрирования по частям</vt:lpstr>
      <vt:lpstr>Презентация PowerPoint</vt:lpstr>
      <vt:lpstr>Пример № 8.</vt:lpstr>
      <vt:lpstr>Презентация PowerPoint</vt:lpstr>
      <vt:lpstr>Пример № 9.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Методы  интегрирования</dc:title>
  <dc:creator>user</dc:creator>
  <cp:lastModifiedBy>Розалия</cp:lastModifiedBy>
  <cp:revision>8</cp:revision>
  <dcterms:created xsi:type="dcterms:W3CDTF">2018-01-05T15:13:16Z</dcterms:created>
  <dcterms:modified xsi:type="dcterms:W3CDTF">2020-03-17T11:55:27Z</dcterms:modified>
</cp:coreProperties>
</file>